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8" r:id="rId5"/>
    <p:sldId id="299" r:id="rId6"/>
    <p:sldId id="300" r:id="rId7"/>
    <p:sldId id="264" r:id="rId8"/>
    <p:sldId id="266" r:id="rId9"/>
    <p:sldId id="267" r:id="rId10"/>
    <p:sldId id="265" r:id="rId11"/>
    <p:sldId id="268" r:id="rId12"/>
    <p:sldId id="301" r:id="rId13"/>
    <p:sldId id="302" r:id="rId14"/>
    <p:sldId id="303" r:id="rId15"/>
    <p:sldId id="304" r:id="rId16"/>
    <p:sldId id="305" r:id="rId17"/>
    <p:sldId id="306" r:id="rId18"/>
    <p:sldId id="270" r:id="rId19"/>
    <p:sldId id="271" r:id="rId20"/>
    <p:sldId id="272" r:id="rId21"/>
    <p:sldId id="274" r:id="rId22"/>
    <p:sldId id="307" r:id="rId23"/>
    <p:sldId id="30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9" r:id="rId38"/>
    <p:sldId id="311" r:id="rId39"/>
    <p:sldId id="296" r:id="rId40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D08D-35E9-4D6B-B3D8-5D19902E5D20}" type="datetimeFigureOut">
              <a:rPr lang="es-DO" smtClean="0"/>
              <a:pPr/>
              <a:t>04/10/2014</a:t>
            </a:fld>
            <a:endParaRPr lang="es-D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24C8-0B8C-416D-95A8-6C5DBFEEFC70}" type="slidenum">
              <a:rPr lang="es-DO" smtClean="0"/>
              <a:pPr/>
              <a:t>‹#›</a:t>
            </a:fld>
            <a:endParaRPr lang="es-D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DO" b="1" dirty="0" smtClean="0">
              <a:latin typeface="+mj-lt"/>
            </a:endParaRPr>
          </a:p>
          <a:p>
            <a:r>
              <a:rPr lang="es-DO" b="1" dirty="0" smtClean="0">
                <a:latin typeface="+mj-lt"/>
              </a:rPr>
              <a:t>JORNADA INNOVACIÓN EDUCATIVA UNIBE 2014</a:t>
            </a:r>
            <a:endParaRPr lang="es-DO" b="1" dirty="0">
              <a:latin typeface="+mj-lt"/>
            </a:endParaRPr>
          </a:p>
        </p:txBody>
      </p:sp>
      <p:pic>
        <p:nvPicPr>
          <p:cNvPr id="2050" name="Picture 2" descr="C:\Users\user\Documents\logo-unib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054894" cy="290531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5400" b="1" i="1" dirty="0" smtClean="0"/>
              <a:t>Instrumentos Diseñados:</a:t>
            </a:r>
            <a:endParaRPr lang="es-DO" sz="5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DO" dirty="0" smtClean="0"/>
              <a:t>Memoria a corto plazo: Detectar diferencias, El Supermercado, Reconocimiento de detalles, completar patrones, completar palabras entre otros.</a:t>
            </a:r>
          </a:p>
          <a:p>
            <a:pPr algn="just">
              <a:buFont typeface="Wingdings" pitchFamily="2" charset="2"/>
              <a:buChar char="Ø"/>
            </a:pPr>
            <a:r>
              <a:rPr lang="es-DO" dirty="0" smtClean="0"/>
              <a:t>Memoria Episódica: Dinámica de canciones, Reconocimientos de hechos Históricos, hechos personales entre otros.</a:t>
            </a:r>
          </a:p>
          <a:p>
            <a:pPr algn="just">
              <a:buFont typeface="Wingdings" pitchFamily="2" charset="2"/>
              <a:buChar char="Ø"/>
            </a:pPr>
            <a:r>
              <a:rPr lang="es-DO" dirty="0" smtClean="0"/>
              <a:t>Memoria Prospectiva: Test de memoria Prospectiva.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s-DO" sz="7200" b="1" i="1" dirty="0" smtClean="0">
                <a:solidFill>
                  <a:schemeClr val="bg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DESARROLLO DE LA ACTIVIDAD</a:t>
            </a:r>
            <a:endParaRPr lang="es-DO" sz="7200" b="1" i="1" dirty="0">
              <a:solidFill>
                <a:schemeClr val="bg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858280" cy="2971800"/>
          </a:xfrm>
        </p:spPr>
        <p:txBody>
          <a:bodyPr/>
          <a:lstStyle/>
          <a:p>
            <a:endParaRPr lang="es-DO" dirty="0" smtClean="0"/>
          </a:p>
          <a:p>
            <a:endParaRPr lang="es-DO" dirty="0"/>
          </a:p>
          <a:p>
            <a:endParaRPr lang="es-DO" dirty="0" smtClean="0"/>
          </a:p>
          <a:p>
            <a:r>
              <a:rPr lang="es-DO" b="1" dirty="0" smtClean="0">
                <a:solidFill>
                  <a:srgbClr val="C00000"/>
                </a:solidFill>
              </a:rPr>
              <a:t>NUESTROS JOVENES EN ACCIÓN </a:t>
            </a:r>
            <a:endParaRPr lang="es-DO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rmAutofit/>
          </a:bodyPr>
          <a:lstStyle/>
          <a:p>
            <a:r>
              <a:rPr lang="es-DO" sz="5400" b="1" i="1" dirty="0"/>
              <a:t>MAESTRO DE CEREMONIA</a:t>
            </a:r>
            <a:endParaRPr lang="es-DO" sz="5400" dirty="0"/>
          </a:p>
        </p:txBody>
      </p:sp>
    </p:spTree>
    <p:extLst>
      <p:ext uri="{BB962C8B-B14F-4D97-AF65-F5344CB8AC3E}">
        <p14:creationId xmlns="" xmlns:p14="http://schemas.microsoft.com/office/powerpoint/2010/main" val="21947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la foto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76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s-DO" sz="5400" b="1" i="1" dirty="0" smtClean="0"/>
              <a:t>EXPLICANDO LA METODOLOGIA</a:t>
            </a:r>
            <a:endParaRPr lang="es-DO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2702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la foto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640960" cy="1470025"/>
          </a:xfrm>
        </p:spPr>
        <p:txBody>
          <a:bodyPr>
            <a:noAutofit/>
          </a:bodyPr>
          <a:lstStyle/>
          <a:p>
            <a:r>
              <a:rPr lang="es-DO" sz="5400" b="1" i="1" dirty="0"/>
              <a:t>PRESENTADO A SUS ABUELOS</a:t>
            </a:r>
          </a:p>
        </p:txBody>
      </p:sp>
    </p:spTree>
    <p:extLst>
      <p:ext uri="{BB962C8B-B14F-4D97-AF65-F5344CB8AC3E}">
        <p14:creationId xmlns="" xmlns:p14="http://schemas.microsoft.com/office/powerpoint/2010/main" val="33073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la foto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92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la foto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la foto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DO" sz="5400" b="1" i="1" dirty="0"/>
              <a:t>“Diseño de </a:t>
            </a:r>
            <a:r>
              <a:rPr lang="es-DO" sz="5400" b="1" i="1" dirty="0" smtClean="0"/>
              <a:t>Instrumentos Para Ejercitar </a:t>
            </a:r>
            <a:r>
              <a:rPr lang="es-DO" sz="5400" b="1" i="1" dirty="0"/>
              <a:t>la </a:t>
            </a:r>
            <a:r>
              <a:rPr lang="es-DO" sz="5400" b="1" i="1" dirty="0" smtClean="0"/>
              <a:t>Memoria </a:t>
            </a:r>
            <a:r>
              <a:rPr lang="es-DO" sz="5400" b="1" i="1" dirty="0"/>
              <a:t>en A</a:t>
            </a:r>
            <a:r>
              <a:rPr lang="es-DO" sz="5400" b="1" i="1" dirty="0" smtClean="0"/>
              <a:t>dultos Mayores”</a:t>
            </a:r>
          </a:p>
          <a:p>
            <a:pPr algn="ctr"/>
            <a:endParaRPr lang="es-DO" sz="5400" b="1" i="1" dirty="0"/>
          </a:p>
          <a:p>
            <a:pPr algn="ctr">
              <a:buNone/>
            </a:pPr>
            <a:r>
              <a:rPr lang="es-DO" sz="4800" b="1" i="1" dirty="0" smtClean="0"/>
              <a:t>Facultad de Humanidades</a:t>
            </a:r>
          </a:p>
          <a:p>
            <a:pPr algn="ctr">
              <a:buNone/>
            </a:pPr>
            <a:r>
              <a:rPr lang="es-DO" sz="4800" b="1" i="1" dirty="0"/>
              <a:t>E</a:t>
            </a:r>
            <a:r>
              <a:rPr lang="es-DO" sz="4800" b="1" i="1" dirty="0" smtClean="0"/>
              <a:t>scuela de Psicología </a:t>
            </a:r>
            <a:endParaRPr lang="es-DO" sz="4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la foto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la foto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>
            <a:noAutofit/>
          </a:bodyPr>
          <a:lstStyle/>
          <a:p>
            <a:r>
              <a:rPr lang="es-DO" sz="5000" b="1" i="1" dirty="0"/>
              <a:t>APLICANDO LOS INSTRUMENTOS</a:t>
            </a:r>
          </a:p>
        </p:txBody>
      </p:sp>
    </p:spTree>
    <p:extLst>
      <p:ext uri="{BB962C8B-B14F-4D97-AF65-F5344CB8AC3E}">
        <p14:creationId xmlns="" xmlns:p14="http://schemas.microsoft.com/office/powerpoint/2010/main" val="9554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la foto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398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11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la foto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2" y="0"/>
            <a:ext cx="9218924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la foto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la foto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la foto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la foto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"/>
            <a:ext cx="9144000" cy="686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la foto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sz="4400" dirty="0" smtClean="0"/>
              <a:t>EXPOSICIÓN </a:t>
            </a:r>
            <a:r>
              <a:rPr lang="es-DO" sz="4400" dirty="0" smtClean="0">
                <a:latin typeface="+mj-lt"/>
              </a:rPr>
              <a:t>: Realizada por los 35 Estudiantes de la Materia Psicología Geriátrica</a:t>
            </a:r>
            <a:r>
              <a:rPr lang="es-DO" sz="4400" dirty="0" smtClean="0"/>
              <a:t>.</a:t>
            </a:r>
          </a:p>
          <a:p>
            <a:endParaRPr lang="es-DO" dirty="0"/>
          </a:p>
          <a:p>
            <a:r>
              <a:rPr lang="es-DO" sz="4000" dirty="0" smtClean="0"/>
              <a:t>COORDINACION: Licda. Sandra Jaquez. MA</a:t>
            </a:r>
            <a:endParaRPr lang="es-D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la foto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la foto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14287"/>
            <a:ext cx="9163130" cy="684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la foto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130" cy="684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la foto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63130" cy="684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la foto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la foto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63130" cy="684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la foto (4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30" y="0"/>
            <a:ext cx="91822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4100" b="1" i="1" dirty="0"/>
              <a:t>Evaluación Final por los </a:t>
            </a:r>
            <a:r>
              <a:rPr lang="es-DO" sz="4100" b="1" i="1" dirty="0" smtClean="0"/>
              <a:t>Estudiantes</a:t>
            </a:r>
            <a:endParaRPr lang="es-DO" sz="4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DO" dirty="0"/>
              <a:t>Fomentamos la atención e importancia hacia los Adultos Mayores</a:t>
            </a:r>
          </a:p>
          <a:p>
            <a:pPr algn="just">
              <a:buFont typeface="Wingdings" pitchFamily="2" charset="2"/>
              <a:buChar char="ü"/>
            </a:pPr>
            <a:r>
              <a:rPr lang="es-DO" dirty="0"/>
              <a:t>Nos Empoderamos  para la realización de una actividad organizada y dirigida por nosotros.</a:t>
            </a:r>
          </a:p>
          <a:p>
            <a:pPr algn="just">
              <a:buFont typeface="Wingdings" pitchFamily="2" charset="2"/>
              <a:buChar char="ü"/>
            </a:pPr>
            <a:r>
              <a:rPr lang="es-DO" dirty="0"/>
              <a:t>Fomentamos la importancia de la red familiar e intergeneracional.</a:t>
            </a:r>
          </a:p>
          <a:p>
            <a:pPr algn="just">
              <a:buFont typeface="Wingdings" pitchFamily="2" charset="2"/>
              <a:buChar char="ü"/>
            </a:pPr>
            <a:r>
              <a:rPr lang="es-DO" dirty="0"/>
              <a:t>Logramos una mejor comunicación con nuestros abuelos.</a:t>
            </a:r>
          </a:p>
          <a:p>
            <a:pPr algn="just">
              <a:buFont typeface="Wingdings" pitchFamily="2" charset="2"/>
              <a:buChar char="ü"/>
            </a:pPr>
            <a:r>
              <a:rPr lang="es-DO" dirty="0"/>
              <a:t>Integración a las actividades lúdicas que ejercitan las capacidades cognitivas y físicas.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28358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41586"/>
          </a:xfrm>
        </p:spPr>
        <p:txBody>
          <a:bodyPr>
            <a:normAutofit/>
          </a:bodyPr>
          <a:lstStyle/>
          <a:p>
            <a:r>
              <a:rPr lang="es-DO" b="1" i="1" dirty="0"/>
              <a:t>ENFOQUE EDUCATIVO BASADO EN COMPETENCIAS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DO" sz="3600" dirty="0"/>
              <a:t>SABER CONOCER : Contenidos y experiencias de </a:t>
            </a:r>
            <a:r>
              <a:rPr lang="es-DO" sz="3600" dirty="0" smtClean="0"/>
              <a:t>aprendizaje.</a:t>
            </a:r>
            <a:endParaRPr lang="es-DO" sz="3600" dirty="0"/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HACER: Motivación, flexibilidad, creatividad, comprensión, emprendimiento.</a:t>
            </a:r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SER:  Respeto a la </a:t>
            </a:r>
            <a:r>
              <a:rPr lang="es-DO" sz="3600" dirty="0" smtClean="0"/>
              <a:t>individualidad.</a:t>
            </a:r>
            <a:endParaRPr lang="es-DO" sz="3600" dirty="0"/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CONVIVIR: Desarrollo personal, construcción y afianzamiento de lo social y el </a:t>
            </a:r>
            <a:r>
              <a:rPr lang="es-DO" sz="3600" dirty="0" smtClean="0"/>
              <a:t>entorno.</a:t>
            </a:r>
            <a:endParaRPr lang="es-DO" sz="3600" dirty="0"/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42637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la foto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41586"/>
          </a:xfrm>
        </p:spPr>
        <p:txBody>
          <a:bodyPr>
            <a:normAutofit/>
          </a:bodyPr>
          <a:lstStyle/>
          <a:p>
            <a:r>
              <a:rPr lang="es-DO" b="1" i="1" dirty="0"/>
              <a:t>ENFOQUE EDUCATIVO BASADO EN COMPETENCIAS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DO" sz="3600" dirty="0"/>
              <a:t>SABER CONOCER : Contenidos y experiencias de </a:t>
            </a:r>
            <a:r>
              <a:rPr lang="es-DO" sz="3600" dirty="0" smtClean="0"/>
              <a:t>aprendizaje.</a:t>
            </a:r>
            <a:endParaRPr lang="es-DO" sz="3600" dirty="0"/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HACER: Motivación, flexibilidad, creatividad, comprensión, emprendimiento.</a:t>
            </a:r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SER:  Respeto a la </a:t>
            </a:r>
            <a:r>
              <a:rPr lang="es-DO" sz="3600" dirty="0" smtClean="0"/>
              <a:t>individualidad.</a:t>
            </a:r>
            <a:endParaRPr lang="es-DO" sz="3600" dirty="0"/>
          </a:p>
          <a:p>
            <a:pPr>
              <a:buFont typeface="Wingdings" pitchFamily="2" charset="2"/>
              <a:buChar char="Ø"/>
            </a:pPr>
            <a:r>
              <a:rPr lang="es-DO" sz="3600" dirty="0"/>
              <a:t>SABER CONVIVIR: Desarrollo personal, construcción y afianzamiento de lo social y el </a:t>
            </a:r>
            <a:r>
              <a:rPr lang="es-DO" sz="3600" dirty="0" smtClean="0"/>
              <a:t>entorno.</a:t>
            </a:r>
            <a:endParaRPr lang="es-DO" sz="3600" dirty="0"/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42637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5400" i="1" u="sng" dirty="0" smtClean="0"/>
              <a:t>OBJETIVO</a:t>
            </a:r>
            <a:endParaRPr lang="es-DO" sz="54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DO" sz="3600" dirty="0" smtClean="0"/>
              <a:t>Elaborar </a:t>
            </a:r>
            <a:r>
              <a:rPr lang="es-DO" sz="3600" dirty="0"/>
              <a:t>instrumentos para medir y/o ejercitar diferentes tipos de memoria fundamentados en los distintos aspectos teóricos, tomando en cuanta lo social, cultural y biológico para ser aplicado a los Adultos Mayores invitados a la actividad.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22722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i="1" u="sng" dirty="0"/>
              <a:t>PASOS DEL </a:t>
            </a:r>
            <a:r>
              <a:rPr lang="es-DO" i="1" u="sng" dirty="0" smtClean="0"/>
              <a:t>PROCESO</a:t>
            </a:r>
            <a:endParaRPr lang="es-DO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DO" sz="3500" dirty="0"/>
              <a:t>En la 1era. Sesión con los estudiantes se da a conocer todo el contenido y las actividades: Visita al Asilo , Día del Abuelo, proyección de películas.</a:t>
            </a:r>
          </a:p>
          <a:p>
            <a:pPr algn="just">
              <a:buFont typeface="Wingdings" pitchFamily="2" charset="2"/>
              <a:buChar char="v"/>
            </a:pPr>
            <a:r>
              <a:rPr lang="es-DO" sz="3500" dirty="0"/>
              <a:t>3era. Sesión definimos en conjunto ante una lluvia de ideas la actividad a realizar con Los Abuelos.</a:t>
            </a:r>
          </a:p>
          <a:p>
            <a:pPr algn="just">
              <a:buFont typeface="Wingdings" pitchFamily="2" charset="2"/>
              <a:buChar char="v"/>
            </a:pPr>
            <a:r>
              <a:rPr lang="es-DO" sz="3500" dirty="0"/>
              <a:t>Como actores los estudiantes tendrían la responsabilidad de diseñar los instrumentos, planificar la actividad, ejecutarlas y evaluarla y evaluarse.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6114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i="1" u="sng" dirty="0" smtClean="0"/>
              <a:t>PASOS DEL PROCESO </a:t>
            </a:r>
            <a:endParaRPr lang="es-DO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DO" dirty="0" smtClean="0"/>
              <a:t>Nuestra posición como coordinadora: Sugerir bibliografía, apoyar la ejecución del taller y revisión de los instrumentos, esto ultimo en conjunto con los compañeros.</a:t>
            </a:r>
            <a:endParaRPr lang="es-DO" dirty="0"/>
          </a:p>
          <a:p>
            <a:pPr algn="just">
              <a:buFont typeface="Wingdings" pitchFamily="2" charset="2"/>
              <a:buChar char="v"/>
            </a:pPr>
            <a:r>
              <a:rPr lang="es-DO" dirty="0" smtClean="0"/>
              <a:t>RETO: La elaboración de herramientas o instrumentos para medir y/o ejercitar la memoria.  Estos debían tener los diferentes tipos de memoria, objetivos, actividades y puntuación.</a:t>
            </a:r>
          </a:p>
          <a:p>
            <a:pPr algn="just">
              <a:buFont typeface="Wingdings" pitchFamily="2" charset="2"/>
              <a:buChar char="v"/>
            </a:pPr>
            <a:r>
              <a:rPr lang="es-DO" dirty="0" smtClean="0"/>
              <a:t>Creatividad.</a:t>
            </a:r>
          </a:p>
          <a:p>
            <a:pPr>
              <a:buFont typeface="Wingdings" pitchFamily="2" charset="2"/>
              <a:buChar char="v"/>
            </a:pP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i="1" u="sng" dirty="0" smtClean="0"/>
              <a:t>PASOS DEL PROCESO</a:t>
            </a:r>
            <a:endParaRPr lang="es-DO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DO" dirty="0" smtClean="0"/>
              <a:t>Organización por comités:</a:t>
            </a:r>
          </a:p>
          <a:p>
            <a:pPr>
              <a:buFont typeface="Wingdings" pitchFamily="2" charset="2"/>
              <a:buChar char="Ø"/>
            </a:pPr>
            <a:endParaRPr lang="es-DO" dirty="0"/>
          </a:p>
          <a:p>
            <a:pPr>
              <a:buFont typeface="Wingdings" pitchFamily="2" charset="2"/>
              <a:buChar char="Ø"/>
            </a:pPr>
            <a:endParaRPr lang="es-DO" dirty="0"/>
          </a:p>
        </p:txBody>
      </p:sp>
      <p:pic>
        <p:nvPicPr>
          <p:cNvPr id="3074" name="Picture 2" descr="C:\Users\user\Downloads\la foto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889" y="2492896"/>
            <a:ext cx="7286221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la foto (17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817" t="7414" b="152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460</Words>
  <Application>Microsoft Office PowerPoint</Application>
  <PresentationFormat>On-screen Show (4:3)</PresentationFormat>
  <Paragraphs>50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Tema de Office</vt:lpstr>
      <vt:lpstr>Slide 1</vt:lpstr>
      <vt:lpstr>Slide 2</vt:lpstr>
      <vt:lpstr>Slide 3</vt:lpstr>
      <vt:lpstr>ENFOQUE EDUCATIVO BASADO EN COMPETENCIAS</vt:lpstr>
      <vt:lpstr>OBJETIVO</vt:lpstr>
      <vt:lpstr>PASOS DEL PROCESO</vt:lpstr>
      <vt:lpstr>PASOS DEL PROCESO </vt:lpstr>
      <vt:lpstr>PASOS DEL PROCESO</vt:lpstr>
      <vt:lpstr>Slide 9</vt:lpstr>
      <vt:lpstr>Instrumentos Diseñados:</vt:lpstr>
      <vt:lpstr>DESARROLLO DE LA ACTIVIDAD</vt:lpstr>
      <vt:lpstr>MAESTRO DE CEREMONIA</vt:lpstr>
      <vt:lpstr>Slide 13</vt:lpstr>
      <vt:lpstr>EXPLICANDO LA METODOLOGIA</vt:lpstr>
      <vt:lpstr>Slide 15</vt:lpstr>
      <vt:lpstr>PRESENTADO A SUS ABUELOS</vt:lpstr>
      <vt:lpstr>Slide 17</vt:lpstr>
      <vt:lpstr>Slide 18</vt:lpstr>
      <vt:lpstr>Slide 19</vt:lpstr>
      <vt:lpstr>Slide 20</vt:lpstr>
      <vt:lpstr>Slide 21</vt:lpstr>
      <vt:lpstr>APLICANDO LOS INSTRUMENTOS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Evaluación Final por los Estudiantes</vt:lpstr>
      <vt:lpstr>ENFOQUE EDUCATIVO BASADO EN COMPETENCIAS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Ros Maria</cp:lastModifiedBy>
  <cp:revision>17</cp:revision>
  <dcterms:created xsi:type="dcterms:W3CDTF">2014-10-01T15:55:06Z</dcterms:created>
  <dcterms:modified xsi:type="dcterms:W3CDTF">2014-10-04T14:29:26Z</dcterms:modified>
</cp:coreProperties>
</file>